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8"/>
  </p:notesMasterIdLst>
  <p:sldIdLst>
    <p:sldId id="259" r:id="rId2"/>
    <p:sldId id="298" r:id="rId3"/>
    <p:sldId id="304" r:id="rId4"/>
    <p:sldId id="300" r:id="rId5"/>
    <p:sldId id="309" r:id="rId6"/>
    <p:sldId id="303" r:id="rId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9"/>
      <p:bold r:id="rId10"/>
      <p:italic r:id="rId11"/>
      <p:boldItalic r:id="rId12"/>
    </p:embeddedFont>
    <p:embeddedFont>
      <p:font typeface="Oswald" panose="00000500000000000000" pitchFamily="2" charset="0"/>
      <p:regular r:id="rId13"/>
      <p:bold r:id="rId14"/>
    </p:embeddedFont>
    <p:embeddedFont>
      <p:font typeface="Raleway Black" pitchFamily="2" charset="0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67A5F8-DA6B-436F-80E9-BD8E1EBC77EC}">
  <a:tblStyle styleId="{B467A5F8-DA6B-436F-80E9-BD8E1EBC77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93" autoAdjust="0"/>
    <p:restoredTop sz="81461"/>
  </p:normalViewPr>
  <p:slideViewPr>
    <p:cSldViewPr snapToGrid="0">
      <p:cViewPr varScale="1">
        <p:scale>
          <a:sx n="86" d="100"/>
          <a:sy n="86" d="100"/>
        </p:scale>
        <p:origin x="1075" y="67"/>
      </p:cViewPr>
      <p:guideLst>
        <p:guide pos="538"/>
        <p:guide pos="5222"/>
        <p:guide orient="horz" pos="272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21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845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661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43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73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8" r:id="rId3"/>
    <p:sldLayoutId id="2147483670" r:id="rId4"/>
    <p:sldLayoutId id="214748367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13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8.png"/><Relationship Id="rId5" Type="http://schemas.microsoft.com/office/2007/relationships/media" Target="../media/media3.mp4"/><Relationship Id="rId10" Type="http://schemas.openxmlformats.org/officeDocument/2006/relationships/image" Target="../media/image17.png"/><Relationship Id="rId4" Type="http://schemas.openxmlformats.org/officeDocument/2006/relationships/video" Target="../media/media2.mp4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1433774" y="272218"/>
            <a:ext cx="5666575" cy="17340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2"/>
                </a:solidFill>
              </a:rPr>
              <a:t>DYNAMIC RESPONSES</a:t>
            </a:r>
            <a:br>
              <a:rPr lang="en-US" sz="3200" dirty="0"/>
            </a:br>
            <a:r>
              <a:rPr lang="en-US" sz="3200" dirty="0">
                <a:solidFill>
                  <a:schemeClr val="accent1"/>
                </a:solidFill>
              </a:rPr>
              <a:t>FOR</a:t>
            </a:r>
            <a:br>
              <a:rPr lang="en-US" sz="3200" dirty="0"/>
            </a:br>
            <a:r>
              <a:rPr lang="en-US" sz="3200" dirty="0">
                <a:solidFill>
                  <a:schemeClr val="accent2"/>
                </a:solidFill>
              </a:rPr>
              <a:t>AUTOMATED THREATS</a:t>
            </a:r>
            <a:endParaRPr sz="3000" b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2" name="Google Shape;182;p31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170614" y="2311043"/>
            <a:ext cx="5910146" cy="26897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Uriel Erlikh</a:t>
            </a: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+mn-cs"/>
              </a:rPr>
              <a:t> - </a:t>
            </a: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R&amp;D developer at Check Point, Interested in cyber research</a:t>
            </a:r>
            <a:b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Meir Kalman</a:t>
            </a: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+mn-cs"/>
              </a:rPr>
              <a:t>-</a:t>
            </a: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R&amp;D developer at Check Point, Interested in cyber research</a:t>
            </a:r>
            <a:b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project on behalf of IMPERVA company, led by </a:t>
            </a:r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Sarit Yerushalmi</a:t>
            </a:r>
            <a:b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FF96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OBJECTIVE</a:t>
            </a:r>
            <a:endParaRPr lang="en-US" b="1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1377442" y="1588770"/>
            <a:ext cx="6388965" cy="1965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32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Automated threats </a:t>
            </a:r>
          </a:p>
          <a:p>
            <a:pPr marL="0" indent="0">
              <a:buNone/>
            </a:pPr>
            <a:r>
              <a:rPr lang="en-US" sz="32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are a significant part</a:t>
            </a:r>
          </a:p>
          <a:p>
            <a:pPr marL="0" indent="0">
              <a:buNone/>
            </a:pPr>
            <a:r>
              <a:rPr lang="en-US" sz="32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	of online attacks</a:t>
            </a:r>
            <a:br>
              <a:rPr lang="en-US" sz="240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en-US" sz="24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24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1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61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i="0" dirty="0">
                <a:solidFill>
                  <a:srgbClr val="FF96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OBJECTIVE</a:t>
            </a:r>
            <a:endParaRPr lang="en-US" b="1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86115B-EE5E-4AD1-AFED-23D720C5A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243" y="3084339"/>
            <a:ext cx="2527650" cy="157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560;p64">
            <a:extLst>
              <a:ext uri="{FF2B5EF4-FFF2-40B4-BE49-F238E27FC236}">
                <a16:creationId xmlns:a16="http://schemas.microsoft.com/office/drawing/2014/main" id="{3F219561-DF0A-5E49-B2CB-594937460F06}"/>
              </a:ext>
            </a:extLst>
          </p:cNvPr>
          <p:cNvSpPr/>
          <p:nvPr/>
        </p:nvSpPr>
        <p:spPr>
          <a:xfrm>
            <a:off x="375557" y="1369225"/>
            <a:ext cx="3886200" cy="3263400"/>
          </a:xfrm>
          <a:prstGeom prst="rect">
            <a:avLst/>
          </a:prstGeom>
          <a:noFill/>
          <a:ln w="38100" cap="flat" cmpd="sng">
            <a:solidFill>
              <a:srgbClr val="53BB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7" name="Google Shape;560;p64">
            <a:extLst>
              <a:ext uri="{FF2B5EF4-FFF2-40B4-BE49-F238E27FC236}">
                <a16:creationId xmlns:a16="http://schemas.microsoft.com/office/drawing/2014/main" id="{46C710A9-136E-B74B-822C-E2F4D191AE58}"/>
              </a:ext>
            </a:extLst>
          </p:cNvPr>
          <p:cNvSpPr/>
          <p:nvPr/>
        </p:nvSpPr>
        <p:spPr>
          <a:xfrm>
            <a:off x="4571925" y="1369225"/>
            <a:ext cx="3886200" cy="3263400"/>
          </a:xfrm>
          <a:prstGeom prst="rect">
            <a:avLst/>
          </a:prstGeom>
          <a:noFill/>
          <a:ln w="38100" cap="flat" cmpd="sng">
            <a:solidFill>
              <a:srgbClr val="53BBB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7AA403-844A-DD44-97A8-F25BF71AC836}"/>
              </a:ext>
            </a:extLst>
          </p:cNvPr>
          <p:cNvSpPr txBox="1"/>
          <p:nvPr/>
        </p:nvSpPr>
        <p:spPr>
          <a:xfrm>
            <a:off x="535985" y="1488118"/>
            <a:ext cx="3399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</a:t>
            </a: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endParaRPr lang="en-US" sz="1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Attackers know when  </a:t>
            </a:r>
          </a:p>
          <a:p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WAF Blocks them</a:t>
            </a:r>
            <a:endParaRPr lang="en-IL" sz="1800" dirty="0"/>
          </a:p>
        </p:txBody>
      </p:sp>
      <p:pic>
        <p:nvPicPr>
          <p:cNvPr id="9" name="תמונה 4">
            <a:extLst>
              <a:ext uri="{FF2B5EF4-FFF2-40B4-BE49-F238E27FC236}">
                <a16:creationId xmlns:a16="http://schemas.microsoft.com/office/drawing/2014/main" id="{E42EAD0B-8F3B-6442-88C8-6D93EAF748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4564" y="3294758"/>
            <a:ext cx="3748185" cy="960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645277-4775-B24B-902C-938BEB0C25A6}"/>
              </a:ext>
            </a:extLst>
          </p:cNvPr>
          <p:cNvSpPr txBox="1"/>
          <p:nvPr/>
        </p:nvSpPr>
        <p:spPr>
          <a:xfrm>
            <a:off x="4751614" y="1526188"/>
            <a:ext cx="33992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</a:p>
          <a:p>
            <a:endParaRPr lang="en-US" sz="18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dynamic responses to mislead attackers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151360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96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BANK OF DYNAMIC RESPONSES</a:t>
            </a:r>
            <a:endParaRPr lang="en-US" b="1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516095" y="1530480"/>
            <a:ext cx="7669800" cy="2851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66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Fake HTML page</a:t>
            </a:r>
          </a:p>
          <a:p>
            <a:pPr marL="1066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Abort connection 503</a:t>
            </a:r>
          </a:p>
          <a:p>
            <a:pPr marL="1066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Hold the session</a:t>
            </a:r>
          </a:p>
          <a:p>
            <a:pPr marL="1066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Sleep 200 OK</a:t>
            </a:r>
          </a:p>
          <a:p>
            <a:pPr marL="1066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Empty response</a:t>
            </a:r>
          </a:p>
          <a:p>
            <a:pPr marL="1066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Dynamic data intervention</a:t>
            </a:r>
          </a:p>
          <a:p>
            <a:pPr marL="10668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600" dirty="0"/>
          </a:p>
          <a:p>
            <a:pPr marL="609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17992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2000" y="476910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96FF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ARCHITACTURE</a:t>
            </a:r>
            <a:endParaRPr lang="en-US" b="1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D55D0989-0E92-427A-8D11-6FC0C3849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262" y="1337793"/>
            <a:ext cx="1450974" cy="1450974"/>
          </a:xfrm>
          <a:prstGeom prst="rect">
            <a:avLst/>
          </a:prstGeom>
        </p:spPr>
      </p:pic>
      <p:pic>
        <p:nvPicPr>
          <p:cNvPr id="30" name="גרפיקה 29" descr="קיר לבנים עם מילוי מלא">
            <a:extLst>
              <a:ext uri="{FF2B5EF4-FFF2-40B4-BE49-F238E27FC236}">
                <a16:creationId xmlns:a16="http://schemas.microsoft.com/office/drawing/2014/main" id="{D7FE4802-0512-41EA-B505-E8147EA84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 flipV="1">
            <a:off x="4896102" y="2032920"/>
            <a:ext cx="1085020" cy="1085020"/>
          </a:xfrm>
          <a:prstGeom prst="rect">
            <a:avLst/>
          </a:prstGeom>
        </p:spPr>
      </p:pic>
      <p:pic>
        <p:nvPicPr>
          <p:cNvPr id="28" name="תמונה 27">
            <a:extLst>
              <a:ext uri="{FF2B5EF4-FFF2-40B4-BE49-F238E27FC236}">
                <a16:creationId xmlns:a16="http://schemas.microsoft.com/office/drawing/2014/main" id="{8D3FE307-275D-4BE6-B2E2-A7E4C3493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448" y="1202856"/>
            <a:ext cx="1450974" cy="1450974"/>
          </a:xfrm>
          <a:prstGeom prst="rect">
            <a:avLst/>
          </a:prstGeom>
        </p:spPr>
      </p:pic>
      <p:pic>
        <p:nvPicPr>
          <p:cNvPr id="33" name="גרפיקה 32" descr="שודד עם מילוי מלא">
            <a:extLst>
              <a:ext uri="{FF2B5EF4-FFF2-40B4-BE49-F238E27FC236}">
                <a16:creationId xmlns:a16="http://schemas.microsoft.com/office/drawing/2014/main" id="{8B505EF7-54B7-47E4-8FC1-0210D9F29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 flipH="1" flipV="1">
            <a:off x="154407" y="3391357"/>
            <a:ext cx="1360829" cy="1357988"/>
          </a:xfrm>
          <a:prstGeom prst="rect">
            <a:avLst/>
          </a:prstGeom>
        </p:spPr>
      </p:pic>
      <p:pic>
        <p:nvPicPr>
          <p:cNvPr id="34" name="גרפיקה 33" descr="חץ ימינה קו מיתאר">
            <a:extLst>
              <a:ext uri="{FF2B5EF4-FFF2-40B4-BE49-F238E27FC236}">
                <a16:creationId xmlns:a16="http://schemas.microsoft.com/office/drawing/2014/main" id="{818B9B4F-8693-4236-8E00-55F8F29B23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8535192">
            <a:off x="1065859" y="2716359"/>
            <a:ext cx="1135159" cy="603967"/>
          </a:xfrm>
          <a:prstGeom prst="rect">
            <a:avLst/>
          </a:prstGeom>
        </p:spPr>
      </p:pic>
      <p:pic>
        <p:nvPicPr>
          <p:cNvPr id="35" name="גרפיקה 34" descr="חץ ימינה קו מיתאר">
            <a:extLst>
              <a:ext uri="{FF2B5EF4-FFF2-40B4-BE49-F238E27FC236}">
                <a16:creationId xmlns:a16="http://schemas.microsoft.com/office/drawing/2014/main" id="{D55744D1-E08A-442A-AC64-7F8AFD86AB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507417" flipV="1">
            <a:off x="5821514" y="2545146"/>
            <a:ext cx="901391" cy="702728"/>
          </a:xfrm>
          <a:prstGeom prst="rect">
            <a:avLst/>
          </a:prstGeom>
        </p:spPr>
      </p:pic>
      <p:pic>
        <p:nvPicPr>
          <p:cNvPr id="36" name="גרפיקה 35" descr="חץ ימינה קו מיתאר">
            <a:extLst>
              <a:ext uri="{FF2B5EF4-FFF2-40B4-BE49-F238E27FC236}">
                <a16:creationId xmlns:a16="http://schemas.microsoft.com/office/drawing/2014/main" id="{228FB4F5-EB0A-4485-BE77-9B54CD582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34384" flipV="1">
            <a:off x="3714664" y="1919245"/>
            <a:ext cx="1298196" cy="935579"/>
          </a:xfrm>
          <a:prstGeom prst="rect">
            <a:avLst/>
          </a:prstGeom>
        </p:spPr>
      </p:pic>
      <p:cxnSp>
        <p:nvCxnSpPr>
          <p:cNvPr id="43" name="מחבר ישר 42">
            <a:extLst>
              <a:ext uri="{FF2B5EF4-FFF2-40B4-BE49-F238E27FC236}">
                <a16:creationId xmlns:a16="http://schemas.microsoft.com/office/drawing/2014/main" id="{F47B404D-E33F-414D-AA37-8E9472E04705}"/>
              </a:ext>
            </a:extLst>
          </p:cNvPr>
          <p:cNvCxnSpPr>
            <a:cxnSpLocks/>
          </p:cNvCxnSpPr>
          <p:nvPr/>
        </p:nvCxnSpPr>
        <p:spPr>
          <a:xfrm flipH="1">
            <a:off x="1669119" y="2788767"/>
            <a:ext cx="3336128" cy="123595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מחבר ישר 45">
            <a:extLst>
              <a:ext uri="{FF2B5EF4-FFF2-40B4-BE49-F238E27FC236}">
                <a16:creationId xmlns:a16="http://schemas.microsoft.com/office/drawing/2014/main" id="{2886ED28-5C1B-4064-88A0-4391CD463EDF}"/>
              </a:ext>
            </a:extLst>
          </p:cNvPr>
          <p:cNvCxnSpPr>
            <a:cxnSpLocks/>
            <a:endCxn id="33" idx="3"/>
          </p:cNvCxnSpPr>
          <p:nvPr/>
        </p:nvCxnSpPr>
        <p:spPr>
          <a:xfrm flipH="1">
            <a:off x="1515236" y="3829647"/>
            <a:ext cx="247495" cy="240704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7" name="תיבת טקסט 46">
            <a:extLst>
              <a:ext uri="{FF2B5EF4-FFF2-40B4-BE49-F238E27FC236}">
                <a16:creationId xmlns:a16="http://schemas.microsoft.com/office/drawing/2014/main" id="{846CEBAB-BC97-477B-9DA4-9747C129C59D}"/>
              </a:ext>
            </a:extLst>
          </p:cNvPr>
          <p:cNvSpPr txBox="1"/>
          <p:nvPr/>
        </p:nvSpPr>
        <p:spPr>
          <a:xfrm>
            <a:off x="6573758" y="2266615"/>
            <a:ext cx="1408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victim website</a:t>
            </a:r>
          </a:p>
        </p:txBody>
      </p:sp>
      <p:sp>
        <p:nvSpPr>
          <p:cNvPr id="48" name="תיבת טקסט 47">
            <a:extLst>
              <a:ext uri="{FF2B5EF4-FFF2-40B4-BE49-F238E27FC236}">
                <a16:creationId xmlns:a16="http://schemas.microsoft.com/office/drawing/2014/main" id="{3612A0BE-9283-4DFA-80EB-0B495D50F5C8}"/>
              </a:ext>
            </a:extLst>
          </p:cNvPr>
          <p:cNvSpPr txBox="1"/>
          <p:nvPr/>
        </p:nvSpPr>
        <p:spPr>
          <a:xfrm>
            <a:off x="5211647" y="1755503"/>
            <a:ext cx="94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proxy</a:t>
            </a:r>
          </a:p>
        </p:txBody>
      </p:sp>
      <p:sp>
        <p:nvSpPr>
          <p:cNvPr id="49" name="תיבת טקסט 48">
            <a:extLst>
              <a:ext uri="{FF2B5EF4-FFF2-40B4-BE49-F238E27FC236}">
                <a16:creationId xmlns:a16="http://schemas.microsoft.com/office/drawing/2014/main" id="{8253452C-01E2-4957-9D5D-F55CEBCAC169}"/>
              </a:ext>
            </a:extLst>
          </p:cNvPr>
          <p:cNvSpPr txBox="1"/>
          <p:nvPr/>
        </p:nvSpPr>
        <p:spPr>
          <a:xfrm>
            <a:off x="2062419" y="1183904"/>
            <a:ext cx="10435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internet</a:t>
            </a:r>
          </a:p>
        </p:txBody>
      </p:sp>
      <p:sp>
        <p:nvSpPr>
          <p:cNvPr id="50" name="תיבת טקסט 49">
            <a:extLst>
              <a:ext uri="{FF2B5EF4-FFF2-40B4-BE49-F238E27FC236}">
                <a16:creationId xmlns:a16="http://schemas.microsoft.com/office/drawing/2014/main" id="{1C565F49-3E00-46F2-8BDF-6EA7C3CBE698}"/>
              </a:ext>
            </a:extLst>
          </p:cNvPr>
          <p:cNvSpPr txBox="1"/>
          <p:nvPr/>
        </p:nvSpPr>
        <p:spPr>
          <a:xfrm>
            <a:off x="414711" y="3117941"/>
            <a:ext cx="1093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attacker</a:t>
            </a:r>
          </a:p>
        </p:txBody>
      </p:sp>
      <p:cxnSp>
        <p:nvCxnSpPr>
          <p:cNvPr id="52" name="מחבר ישר 51">
            <a:extLst>
              <a:ext uri="{FF2B5EF4-FFF2-40B4-BE49-F238E27FC236}">
                <a16:creationId xmlns:a16="http://schemas.microsoft.com/office/drawing/2014/main" id="{7F23C7DB-245F-419A-8F09-E6C1D6DB085F}"/>
              </a:ext>
            </a:extLst>
          </p:cNvPr>
          <p:cNvCxnSpPr>
            <a:cxnSpLocks/>
          </p:cNvCxnSpPr>
          <p:nvPr/>
        </p:nvCxnSpPr>
        <p:spPr>
          <a:xfrm>
            <a:off x="1517238" y="4085853"/>
            <a:ext cx="319182" cy="5645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9" name="תיבת טקסט 58">
            <a:extLst>
              <a:ext uri="{FF2B5EF4-FFF2-40B4-BE49-F238E27FC236}">
                <a16:creationId xmlns:a16="http://schemas.microsoft.com/office/drawing/2014/main" id="{B40AE877-95E2-4DCE-9BBB-CE04553726D7}"/>
              </a:ext>
            </a:extLst>
          </p:cNvPr>
          <p:cNvSpPr txBox="1"/>
          <p:nvPr/>
        </p:nvSpPr>
        <p:spPr>
          <a:xfrm rot="20294591">
            <a:off x="2259763" y="3417324"/>
            <a:ext cx="2432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Return dynamic response</a:t>
            </a:r>
          </a:p>
        </p:txBody>
      </p:sp>
      <p:pic>
        <p:nvPicPr>
          <p:cNvPr id="1032" name="Picture 8" descr="OWASP Juice Shop 5.x and beyond">
            <a:extLst>
              <a:ext uri="{FF2B5EF4-FFF2-40B4-BE49-F238E27FC236}">
                <a16:creationId xmlns:a16="http://schemas.microsoft.com/office/drawing/2014/main" id="{C5706933-2ACC-8545-A259-330C4AE36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180" y="2612631"/>
            <a:ext cx="1114473" cy="133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27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552;p64">
            <a:extLst>
              <a:ext uri="{FF2B5EF4-FFF2-40B4-BE49-F238E27FC236}">
                <a16:creationId xmlns:a16="http://schemas.microsoft.com/office/drawing/2014/main" id="{1491EF58-A507-0045-A8EF-15342CBAFEE1}"/>
              </a:ext>
            </a:extLst>
          </p:cNvPr>
          <p:cNvSpPr txBox="1">
            <a:spLocks/>
          </p:cNvSpPr>
          <p:nvPr/>
        </p:nvSpPr>
        <p:spPr>
          <a:xfrm>
            <a:off x="6098274" y="1379735"/>
            <a:ext cx="2434800" cy="3263400"/>
          </a:xfrm>
          <a:prstGeom prst="rect">
            <a:avLst/>
          </a:prstGeom>
          <a:noFill/>
          <a:ln w="38100">
            <a:solidFill>
              <a:srgbClr val="53BBB1"/>
            </a:solidFill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Bef>
                <a:spcPts val="800"/>
              </a:spcBef>
              <a:buFont typeface="Open Sans"/>
              <a:buNone/>
            </a:pPr>
            <a:r>
              <a:rPr lang="en-US" sz="2400" dirty="0"/>
              <a:t>DOS Attack</a:t>
            </a:r>
          </a:p>
        </p:txBody>
      </p:sp>
      <p:pic>
        <p:nvPicPr>
          <p:cNvPr id="5" name="dos">
            <a:hlinkClick r:id="" action="ppaction://media"/>
            <a:extLst>
              <a:ext uri="{FF2B5EF4-FFF2-40B4-BE49-F238E27FC236}">
                <a16:creationId xmlns:a16="http://schemas.microsoft.com/office/drawing/2014/main" id="{B97709B5-7423-4348-B22B-94180B9A7D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24369" y="4372656"/>
            <a:ext cx="485030" cy="253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7" name="Google Shape;552;p64">
            <a:extLst>
              <a:ext uri="{FF2B5EF4-FFF2-40B4-BE49-F238E27FC236}">
                <a16:creationId xmlns:a16="http://schemas.microsoft.com/office/drawing/2014/main" id="{E203E473-09AE-D341-ACD7-EBF02968F69D}"/>
              </a:ext>
            </a:extLst>
          </p:cNvPr>
          <p:cNvSpPr txBox="1">
            <a:spLocks/>
          </p:cNvSpPr>
          <p:nvPr/>
        </p:nvSpPr>
        <p:spPr>
          <a:xfrm>
            <a:off x="628650" y="1369225"/>
            <a:ext cx="2434800" cy="3263400"/>
          </a:xfrm>
          <a:prstGeom prst="rect">
            <a:avLst/>
          </a:prstGeom>
          <a:noFill/>
          <a:ln w="38100">
            <a:solidFill>
              <a:srgbClr val="53BBB1"/>
            </a:solidFill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Bef>
                <a:spcPts val="800"/>
              </a:spcBef>
              <a:buFont typeface="Open Sans"/>
              <a:buNone/>
            </a:pPr>
            <a:r>
              <a:rPr lang="en-US" sz="2400"/>
              <a:t>Sclaping</a:t>
            </a:r>
            <a:r>
              <a:rPr lang="en-US" sz="2400" dirty="0"/>
              <a:t> Attack</a:t>
            </a:r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FF96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 Time</a:t>
            </a:r>
            <a:endParaRPr lang="en-US" b="1" dirty="0"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781D5E7-D9E8-4B96-9F56-73FF1B85FAA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4047" y="2721521"/>
            <a:ext cx="2244005" cy="1620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79DA2D-4CA5-5E49-A1CC-37DD0F9651B4}"/>
              </a:ext>
            </a:extLst>
          </p:cNvPr>
          <p:cNvSpPr txBox="1"/>
          <p:nvPr/>
        </p:nvSpPr>
        <p:spPr>
          <a:xfrm>
            <a:off x="3815255" y="180777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 dirty="0"/>
          </a:p>
        </p:txBody>
      </p:sp>
      <p:sp>
        <p:nvSpPr>
          <p:cNvPr id="19" name="Google Shape;552;p64">
            <a:extLst>
              <a:ext uri="{FF2B5EF4-FFF2-40B4-BE49-F238E27FC236}">
                <a16:creationId xmlns:a16="http://schemas.microsoft.com/office/drawing/2014/main" id="{5B8BACED-2332-B144-BE8C-997C92D7CDD9}"/>
              </a:ext>
            </a:extLst>
          </p:cNvPr>
          <p:cNvSpPr txBox="1">
            <a:spLocks/>
          </p:cNvSpPr>
          <p:nvPr/>
        </p:nvSpPr>
        <p:spPr>
          <a:xfrm>
            <a:off x="3354525" y="1379735"/>
            <a:ext cx="2434800" cy="3263400"/>
          </a:xfrm>
          <a:prstGeom prst="rect">
            <a:avLst/>
          </a:prstGeom>
          <a:noFill/>
          <a:ln w="38100">
            <a:solidFill>
              <a:srgbClr val="53BBB1"/>
            </a:solidFill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2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Bef>
                <a:spcPts val="800"/>
              </a:spcBef>
              <a:buFont typeface="Open Sans"/>
              <a:buNone/>
            </a:pPr>
            <a:r>
              <a:rPr lang="en-US" sz="2400" dirty="0"/>
              <a:t>Credential Cracking</a:t>
            </a:r>
          </a:p>
        </p:txBody>
      </p:sp>
      <p:pic>
        <p:nvPicPr>
          <p:cNvPr id="22" name="תמונה 4">
            <a:extLst>
              <a:ext uri="{FF2B5EF4-FFF2-40B4-BE49-F238E27FC236}">
                <a16:creationId xmlns:a16="http://schemas.microsoft.com/office/drawing/2014/main" id="{C343A31C-B799-D342-A760-003A75AC01C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48393" y="2761323"/>
            <a:ext cx="2334564" cy="1581081"/>
          </a:xfrm>
          <a:prstGeom prst="rect">
            <a:avLst/>
          </a:prstGeom>
        </p:spPr>
      </p:pic>
      <p:pic>
        <p:nvPicPr>
          <p:cNvPr id="23" name="תמונה 2">
            <a:extLst>
              <a:ext uri="{FF2B5EF4-FFF2-40B4-BE49-F238E27FC236}">
                <a16:creationId xmlns:a16="http://schemas.microsoft.com/office/drawing/2014/main" id="{93D6286E-1493-3346-9BF6-D4463C46979E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83954" y="2732031"/>
            <a:ext cx="2375941" cy="1581081"/>
          </a:xfrm>
          <a:prstGeom prst="rect">
            <a:avLst/>
          </a:prstGeom>
        </p:spPr>
      </p:pic>
      <p:pic>
        <p:nvPicPr>
          <p:cNvPr id="6" name="sclaping">
            <a:hlinkClick r:id="" action="ppaction://media"/>
            <a:extLst>
              <a:ext uri="{FF2B5EF4-FFF2-40B4-BE49-F238E27FC236}">
                <a16:creationId xmlns:a16="http://schemas.microsoft.com/office/drawing/2014/main" id="{5CF844CA-1EAC-4383-9983-377C8DA3BFC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534601" y="4350844"/>
            <a:ext cx="415630" cy="222968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" name="cracking">
            <a:hlinkClick r:id="" action="ppaction://media"/>
            <a:extLst>
              <a:ext uri="{FF2B5EF4-FFF2-40B4-BE49-F238E27FC236}">
                <a16:creationId xmlns:a16="http://schemas.microsoft.com/office/drawing/2014/main" id="{6DAE142F-1F14-46A6-9FA5-D79F409F29A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254851" y="4317257"/>
            <a:ext cx="485030" cy="260198"/>
          </a:xfrm>
          <a:prstGeom prst="rect">
            <a:avLst/>
          </a:prstGeom>
          <a:effectLst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57432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8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130</Words>
  <Application>Microsoft Office PowerPoint</Application>
  <PresentationFormat>‫הצגה על המסך (16:9)</PresentationFormat>
  <Paragraphs>33</Paragraphs>
  <Slides>6</Slides>
  <Notes>6</Notes>
  <HiddenSlides>0</HiddenSlides>
  <MMClips>3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2" baseType="lpstr">
      <vt:lpstr>Oswald</vt:lpstr>
      <vt:lpstr>Arial</vt:lpstr>
      <vt:lpstr>Raleway Black</vt:lpstr>
      <vt:lpstr>Open Sans</vt:lpstr>
      <vt:lpstr>Muli</vt:lpstr>
      <vt:lpstr>Cybersecurity Agency by Slidesgo</vt:lpstr>
      <vt:lpstr>DYNAMIC RESPONSES FOR AUTOMATED THREATS</vt:lpstr>
      <vt:lpstr>PROJECT OBJECTIVE</vt:lpstr>
      <vt:lpstr>PROJECT OBJECTIVE</vt:lpstr>
      <vt:lpstr>BANK OF DYNAMIC RESPONSES</vt:lpstr>
      <vt:lpstr>ARCHITACTURE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RESPONSES FOR AUTOMATED THREATS</dc:title>
  <cp:lastModifiedBy>meir kalman</cp:lastModifiedBy>
  <cp:revision>19</cp:revision>
  <dcterms:modified xsi:type="dcterms:W3CDTF">2022-04-01T13:30:50Z</dcterms:modified>
</cp:coreProperties>
</file>